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9/23/2019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43047"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of September </a:t>
            </a:r>
            <a:r>
              <a:rPr lang="en-US" dirty="0" smtClean="0">
                <a:solidFill>
                  <a:schemeClr val="bg1"/>
                </a:solidFill>
                <a:latin typeface="CCFindTheCreeper" pitchFamily="2" charset="0"/>
                <a:ea typeface="CCFindTheCreeper" pitchFamily="2" charset="0"/>
              </a:rPr>
              <a:t>23rd</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73496" y="2127162"/>
            <a:ext cx="2819399" cy="2446824"/>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r>
              <a:rPr lang="en-US" sz="900" dirty="0" smtClean="0">
                <a:latin typeface="CCFindTheCreeper" pitchFamily="2" charset="0"/>
                <a:ea typeface="CCFindTheCreeper" pitchFamily="2" charset="0"/>
              </a:rPr>
              <a:t>Remember, every Wednesday is an early dismissal at 1:30.  Please make sure your child knows his/her transportation arrangements in advance.  Thank you!</a:t>
            </a:r>
          </a:p>
          <a:p>
            <a:endParaRPr lang="en-US" sz="900" dirty="0" smtClean="0">
              <a:latin typeface="CCFindTheCreeper" pitchFamily="2" charset="0"/>
              <a:ea typeface="CCFindTheCreeper" pitchFamily="2" charset="0"/>
            </a:endParaRPr>
          </a:p>
          <a:p>
            <a:r>
              <a:rPr lang="en-US" sz="900" dirty="0">
                <a:latin typeface="CCFindTheCreeper" pitchFamily="2" charset="0"/>
                <a:ea typeface="CCFindTheCreeper" pitchFamily="2" charset="0"/>
              </a:rPr>
              <a:t>If there is a change in how your student will be getting home, please write a note in your student’s agenda.  Thank you</a:t>
            </a:r>
            <a:r>
              <a:rPr lang="en-US" sz="900" dirty="0" smtClean="0">
                <a:latin typeface="CCFindTheCreeper" pitchFamily="2" charset="0"/>
                <a:ea typeface="CCFindTheCreeper" pitchFamily="2" charset="0"/>
              </a:rPr>
              <a:t>!</a:t>
            </a:r>
          </a:p>
          <a:p>
            <a:endParaRPr lang="en-US" sz="900" dirty="0">
              <a:latin typeface="CCFindTheCreeper" pitchFamily="2" charset="0"/>
              <a:ea typeface="CCFindTheCreeper" pitchFamily="2" charset="0"/>
            </a:endParaRPr>
          </a:p>
          <a:p>
            <a:r>
              <a:rPr lang="en-US" sz="900" dirty="0" smtClean="0">
                <a:latin typeface="CCFindTheCreeper" pitchFamily="2" charset="0"/>
                <a:ea typeface="CCFindTheCreeper" pitchFamily="2" charset="0"/>
              </a:rPr>
              <a:t>Please check the assignments online and your student’s agenda nightly to make sure assignments are completed.</a:t>
            </a:r>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4017322" y="2924508"/>
            <a:ext cx="2057400" cy="1277273"/>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Representing decimals</a:t>
            </a:r>
          </a:p>
          <a:p>
            <a:pPr lvl="1">
              <a:buFont typeface="Arial" pitchFamily="34" charset="0"/>
              <a:buChar char="•"/>
            </a:pPr>
            <a:r>
              <a:rPr lang="en-US" sz="1100" dirty="0" smtClean="0">
                <a:latin typeface="CCFindTheCreeper" pitchFamily="2" charset="0"/>
                <a:ea typeface="CCFindTheCreeper" pitchFamily="2" charset="0"/>
              </a:rPr>
              <a:t>Understanding place value</a:t>
            </a:r>
          </a:p>
          <a:p>
            <a:pPr lvl="1">
              <a:buFont typeface="Arial" pitchFamily="34" charset="0"/>
              <a:buChar char="•"/>
            </a:pPr>
            <a:r>
              <a:rPr lang="en-US" sz="1100" dirty="0" smtClean="0">
                <a:latin typeface="CCFindTheCreeper" pitchFamily="2" charset="0"/>
                <a:ea typeface="CCFindTheCreeper" pitchFamily="2" charset="0"/>
              </a:rPr>
              <a:t>Place value through thousandths</a:t>
            </a:r>
          </a:p>
          <a:p>
            <a:pPr lvl="1">
              <a:buFont typeface="Arial" pitchFamily="34" charset="0"/>
              <a:buChar char="•"/>
            </a:pPr>
            <a:r>
              <a:rPr lang="en-US" sz="1100" dirty="0" smtClean="0">
                <a:latin typeface="CCFindTheCreeper" pitchFamily="2" charset="0"/>
                <a:ea typeface="CCFindTheCreeper" pitchFamily="2" charset="0"/>
              </a:rPr>
              <a:t>Comparing decimals</a:t>
            </a:r>
            <a:endParaRPr lang="en-US" sz="1100" dirty="0">
              <a:latin typeface="CCFindTheCreeper" pitchFamily="2" charset="0"/>
              <a:ea typeface="CCFindTheCreeper" pitchFamily="2" charset="0"/>
            </a:endParaRPr>
          </a:p>
        </p:txBody>
      </p:sp>
      <p:sp>
        <p:nvSpPr>
          <p:cNvPr id="9" name="TextBox 8"/>
          <p:cNvSpPr txBox="1"/>
          <p:nvPr/>
        </p:nvSpPr>
        <p:spPr>
          <a:xfrm>
            <a:off x="3797391" y="4179562"/>
            <a:ext cx="2819400" cy="1954381"/>
          </a:xfrm>
          <a:prstGeom prst="rect">
            <a:avLst/>
          </a:prstGeom>
          <a:noFill/>
        </p:spPr>
        <p:txBody>
          <a:bodyPr wrap="square" rtlCol="0">
            <a:spAutoFit/>
          </a:bodyPr>
          <a:lstStyle/>
          <a:p>
            <a:endParaRPr lang="en-US" sz="1100" dirty="0" smtClean="0">
              <a:latin typeface="CCFindTheCreeper" pitchFamily="2" charset="0"/>
              <a:ea typeface="CCFindTheCreeper" pitchFamily="2" charset="0"/>
            </a:endParaRP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Please see the attached Focus Wall for vocab words, spelling words, and skills/strategies for U1L#2.  This is also online on my webpage under the Reading/Language Arts tab.</a:t>
            </a:r>
            <a:endParaRPr lang="en-US" sz="1100" dirty="0">
              <a:latin typeface="CCFindTheCreeper" pitchFamily="2" charset="0"/>
              <a:ea typeface="CCFindTheCreeper" pitchFamily="2" charset="0"/>
            </a:endParaRP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U1L#2 Vocab/comprehension/language assessment is Friday.</a:t>
            </a: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The </a:t>
            </a:r>
            <a:r>
              <a:rPr lang="en-US" sz="1100" dirty="0" smtClean="0">
                <a:latin typeface="CCFindTheCreeper" pitchFamily="2" charset="0"/>
                <a:ea typeface="CCFindTheCreeper" pitchFamily="2" charset="0"/>
              </a:rPr>
              <a:t>AR point requirement for everyone is 5 pts.   Deadline is October 22nd.  The 1</a:t>
            </a:r>
            <a:r>
              <a:rPr lang="en-US" sz="1100"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quarter reward is extra recess!  </a:t>
            </a:r>
            <a:endParaRPr lang="en-US" sz="1100" dirty="0">
              <a:latin typeface="CCFindTheCreeper" pitchFamily="2" charset="0"/>
              <a:ea typeface="CCFindTheCreeper" pitchFamily="2" charset="0"/>
            </a:endParaRPr>
          </a:p>
        </p:txBody>
      </p:sp>
      <p:sp>
        <p:nvSpPr>
          <p:cNvPr id="10" name="TextBox 9"/>
          <p:cNvSpPr txBox="1"/>
          <p:nvPr/>
        </p:nvSpPr>
        <p:spPr>
          <a:xfrm>
            <a:off x="3954743" y="6285648"/>
            <a:ext cx="2819400" cy="461665"/>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Long </a:t>
            </a:r>
            <a:r>
              <a:rPr lang="en-US" sz="1200" i="1" dirty="0" smtClean="0">
                <a:latin typeface="CCFindTheCreeper" pitchFamily="2" charset="0"/>
                <a:ea typeface="CCFindTheCreeper" pitchFamily="2" charset="0"/>
              </a:rPr>
              <a:t>a</a:t>
            </a:r>
            <a:r>
              <a:rPr lang="en-US" sz="1200" dirty="0" smtClean="0">
                <a:latin typeface="CCFindTheCreeper" pitchFamily="2" charset="0"/>
                <a:ea typeface="CCFindTheCreeper" pitchFamily="2" charset="0"/>
              </a:rPr>
              <a:t> and </a:t>
            </a:r>
            <a:r>
              <a:rPr lang="en-US" sz="1200" i="1" dirty="0" smtClean="0">
                <a:latin typeface="CCFindTheCreeper" pitchFamily="2" charset="0"/>
                <a:ea typeface="CCFindTheCreeper" pitchFamily="2" charset="0"/>
              </a:rPr>
              <a:t>e</a:t>
            </a:r>
            <a:r>
              <a:rPr lang="en-US" sz="1200" dirty="0" smtClean="0">
                <a:latin typeface="CCFindTheCreeper" pitchFamily="2" charset="0"/>
                <a:ea typeface="CCFindTheCreeper" pitchFamily="2" charset="0"/>
              </a:rPr>
              <a:t> sounds</a:t>
            </a:r>
          </a:p>
          <a:p>
            <a:pPr>
              <a:buFont typeface="Arial" pitchFamily="34" charset="0"/>
              <a:buChar char="•"/>
            </a:pPr>
            <a:r>
              <a:rPr lang="en-US" sz="1200" dirty="0" smtClean="0">
                <a:latin typeface="CCFindTheCreeper" pitchFamily="2" charset="0"/>
                <a:ea typeface="CCFindTheCreeper" pitchFamily="2" charset="0"/>
              </a:rPr>
              <a:t>Test </a:t>
            </a:r>
            <a:r>
              <a:rPr lang="en-US" sz="1200" dirty="0" smtClean="0">
                <a:latin typeface="CCFindTheCreeper" pitchFamily="2" charset="0"/>
                <a:ea typeface="CCFindTheCreeper" pitchFamily="2" charset="0"/>
              </a:rPr>
              <a:t>Friday</a:t>
            </a:r>
            <a:endParaRPr lang="en-US" sz="1200" dirty="0">
              <a:latin typeface="CCFindTheCreeper" pitchFamily="2" charset="0"/>
              <a:ea typeface="CCFindTheCreeper" pitchFamily="2" charset="0"/>
            </a:endParaRPr>
          </a:p>
        </p:txBody>
      </p:sp>
      <p:sp>
        <p:nvSpPr>
          <p:cNvPr id="11" name="TextBox 10"/>
          <p:cNvSpPr txBox="1"/>
          <p:nvPr/>
        </p:nvSpPr>
        <p:spPr>
          <a:xfrm>
            <a:off x="4031197" y="7019254"/>
            <a:ext cx="2819400" cy="646331"/>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Daily proofreading</a:t>
            </a:r>
          </a:p>
          <a:p>
            <a:pPr>
              <a:buFont typeface="Arial" pitchFamily="34" charset="0"/>
              <a:buChar char="•"/>
            </a:pPr>
            <a:r>
              <a:rPr lang="en-US" sz="1200" dirty="0" smtClean="0">
                <a:latin typeface="CCFindTheCreeper" pitchFamily="2" charset="0"/>
                <a:ea typeface="CCFindTheCreeper" pitchFamily="2" charset="0"/>
              </a:rPr>
              <a:t>Kinds of sentences</a:t>
            </a:r>
            <a:endParaRPr lang="en-US" sz="1200" dirty="0" smtClean="0">
              <a:latin typeface="CCFindTheCreeper" pitchFamily="2" charset="0"/>
              <a:ea typeface="CCFindTheCreeper" pitchFamily="2" charset="0"/>
            </a:endParaRPr>
          </a:p>
          <a:p>
            <a:pPr>
              <a:buFont typeface="Arial" pitchFamily="34" charset="0"/>
              <a:buChar char="•"/>
            </a:pPr>
            <a:r>
              <a:rPr lang="en-US" sz="1200" dirty="0" smtClean="0">
                <a:latin typeface="CCFindTheCreeper" pitchFamily="2" charset="0"/>
                <a:ea typeface="CCFindTheCreeper" pitchFamily="2" charset="0"/>
              </a:rPr>
              <a:t>Narrative writing</a:t>
            </a:r>
          </a:p>
        </p:txBody>
      </p:sp>
      <p:sp>
        <p:nvSpPr>
          <p:cNvPr id="12" name="TextBox 11"/>
          <p:cNvSpPr txBox="1"/>
          <p:nvPr/>
        </p:nvSpPr>
        <p:spPr>
          <a:xfrm>
            <a:off x="3889302" y="8047462"/>
            <a:ext cx="2819400" cy="646331"/>
          </a:xfrm>
          <a:prstGeom prst="rect">
            <a:avLst/>
          </a:prstGeom>
          <a:noFill/>
        </p:spPr>
        <p:txBody>
          <a:bodyPr wrap="square" rtlCol="0">
            <a:spAutoFit/>
          </a:bodyPr>
          <a:lstStyle/>
          <a:p>
            <a:pPr>
              <a:buFont typeface="Arial" pitchFamily="34" charset="0"/>
              <a:buChar char="•"/>
            </a:pPr>
            <a:r>
              <a:rPr lang="en-US" sz="1200" b="1" dirty="0" smtClean="0">
                <a:latin typeface="CCFindTheCreeper" pitchFamily="2" charset="0"/>
                <a:ea typeface="CCFindTheCreeper" pitchFamily="2" charset="0"/>
              </a:rPr>
              <a:t>Science:  </a:t>
            </a:r>
            <a:r>
              <a:rPr lang="en-US" sz="1200" b="1" dirty="0" smtClean="0">
                <a:latin typeface="CCFindTheCreeper" pitchFamily="2" charset="0"/>
                <a:ea typeface="CCFindTheCreeper" pitchFamily="2" charset="0"/>
              </a:rPr>
              <a:t>N/A</a:t>
            </a:r>
          </a:p>
          <a:p>
            <a:pPr>
              <a:buFont typeface="Arial" pitchFamily="34" charset="0"/>
              <a:buChar char="•"/>
            </a:pPr>
            <a:r>
              <a:rPr lang="en-US" sz="1200" b="1" dirty="0" smtClean="0">
                <a:latin typeface="CCFindTheCreeper" pitchFamily="2" charset="0"/>
                <a:ea typeface="CCFindTheCreeper" pitchFamily="2" charset="0"/>
              </a:rPr>
              <a:t>Social </a:t>
            </a:r>
            <a:r>
              <a:rPr lang="en-US" sz="1200" b="1" dirty="0" smtClean="0">
                <a:latin typeface="CCFindTheCreeper" pitchFamily="2" charset="0"/>
                <a:ea typeface="CCFindTheCreeper" pitchFamily="2" charset="0"/>
              </a:rPr>
              <a:t>Studies</a:t>
            </a:r>
            <a:r>
              <a:rPr lang="en-US" sz="1200" b="1" dirty="0" smtClean="0">
                <a:latin typeface="CCFindTheCreeper" pitchFamily="2" charset="0"/>
                <a:ea typeface="CCFindTheCreeper" pitchFamily="2" charset="0"/>
              </a:rPr>
              <a:t>:  Resources and opportunity cost</a:t>
            </a:r>
            <a:endParaRPr lang="en-US" sz="1200" dirty="0">
              <a:latin typeface="CCFindTheCreeper" pitchFamily="2" charset="0"/>
              <a:ea typeface="CCFindTheCreeper" pitchFamily="2" charset="0"/>
            </a:endParaRPr>
          </a:p>
        </p:txBody>
      </p:sp>
      <p:sp>
        <p:nvSpPr>
          <p:cNvPr id="13" name="TextBox 12"/>
          <p:cNvSpPr txBox="1"/>
          <p:nvPr/>
        </p:nvSpPr>
        <p:spPr>
          <a:xfrm>
            <a:off x="552762" y="4877266"/>
            <a:ext cx="2417794" cy="1323439"/>
          </a:xfrm>
          <a:prstGeom prst="rect">
            <a:avLst/>
          </a:prstGeom>
          <a:noFill/>
        </p:spPr>
        <p:txBody>
          <a:bodyPr wrap="square" rtlCol="0">
            <a:spAutoFit/>
          </a:bodyPr>
          <a:lstStyle/>
          <a:p>
            <a:pPr algn="ctr"/>
            <a:r>
              <a:rPr lang="en-US" sz="1000" dirty="0" smtClean="0">
                <a:latin typeface="CCFindTheCreeper" pitchFamily="2" charset="0"/>
                <a:ea typeface="CCFindTheCreeper" pitchFamily="2" charset="0"/>
              </a:rPr>
              <a:t>Please practice math facts with your student every night.  Multiplication would be great!  There are some great apps out there for devices.  Students may also get flashcards here at school to cut out and practice.  Please try to allow time for your student to read 10-20 minutes a night as well.</a:t>
            </a:r>
            <a:endParaRPr lang="en-US" sz="1000" dirty="0">
              <a:latin typeface="CCFindTheCreeper" pitchFamily="2" charset="0"/>
              <a:ea typeface="CCFindTheCreeper" pitchFamily="2" charset="0"/>
            </a:endParaRPr>
          </a:p>
        </p:txBody>
      </p:sp>
      <p:sp>
        <p:nvSpPr>
          <p:cNvPr id="14" name="TextBox 13"/>
          <p:cNvSpPr txBox="1"/>
          <p:nvPr/>
        </p:nvSpPr>
        <p:spPr>
          <a:xfrm>
            <a:off x="473496" y="7143063"/>
            <a:ext cx="2803450" cy="1446550"/>
          </a:xfrm>
          <a:prstGeom prst="rect">
            <a:avLst/>
          </a:prstGeom>
          <a:noFill/>
        </p:spPr>
        <p:txBody>
          <a:bodyPr wrap="square" rtlCol="0">
            <a:spAutoFit/>
          </a:bodyPr>
          <a:lstStyle/>
          <a:p>
            <a:r>
              <a:rPr lang="en-US" sz="1100" b="1" dirty="0" smtClean="0">
                <a:latin typeface="CCFindTheCreeper" pitchFamily="2" charset="0"/>
              </a:rPr>
              <a:t>Monday, September 23</a:t>
            </a:r>
            <a:r>
              <a:rPr lang="en-US" sz="1100" b="1" baseline="30000" dirty="0" smtClean="0">
                <a:latin typeface="CCFindTheCreeper" pitchFamily="2" charset="0"/>
              </a:rPr>
              <a:t>rd</a:t>
            </a:r>
            <a:r>
              <a:rPr lang="en-US" sz="1100" dirty="0" smtClean="0">
                <a:latin typeface="CCFindTheCreeper" pitchFamily="2" charset="0"/>
              </a:rPr>
              <a:t>:  Beginning band meeting,@ 5:30p in cafeteria</a:t>
            </a:r>
            <a:endParaRPr lang="en-US" sz="1100" dirty="0">
              <a:latin typeface="CCFindTheCreeper" pitchFamily="2" charset="0"/>
            </a:endParaRPr>
          </a:p>
          <a:p>
            <a:r>
              <a:rPr lang="en-US" sz="1100" b="1" dirty="0" smtClean="0">
                <a:latin typeface="CCAreYouForReal"/>
              </a:rPr>
              <a:t>Tuesday</a:t>
            </a:r>
            <a:r>
              <a:rPr lang="en-US" sz="1100" b="1" dirty="0">
                <a:latin typeface="CCAreYouForReal"/>
              </a:rPr>
              <a:t>, September </a:t>
            </a:r>
            <a:r>
              <a:rPr lang="en-US" sz="1100" b="1" dirty="0" smtClean="0">
                <a:latin typeface="CCAreYouForReal"/>
              </a:rPr>
              <a:t>24th: </a:t>
            </a:r>
            <a:r>
              <a:rPr lang="en-US" sz="1100" dirty="0">
                <a:latin typeface="CCAreYouForReal"/>
              </a:rPr>
              <a:t>Open house 6:00-7:15</a:t>
            </a:r>
          </a:p>
          <a:p>
            <a:r>
              <a:rPr lang="en-US" sz="1100" b="1" dirty="0" smtClean="0">
                <a:latin typeface="CCFindTheCreeper" pitchFamily="2" charset="0"/>
                <a:ea typeface="CCFindTheCreeper" pitchFamily="2" charset="0"/>
              </a:rPr>
              <a:t>Friday, September 27</a:t>
            </a:r>
            <a:r>
              <a:rPr lang="en-US" sz="1100" b="1" baseline="30000" dirty="0" smtClean="0">
                <a:latin typeface="CCFindTheCreeper" pitchFamily="2" charset="0"/>
                <a:ea typeface="CCFindTheCreeper" pitchFamily="2" charset="0"/>
              </a:rPr>
              <a:t>th</a:t>
            </a:r>
            <a:r>
              <a:rPr lang="en-US" sz="1100" dirty="0" smtClean="0">
                <a:latin typeface="CCFindTheCreeper" pitchFamily="2" charset="0"/>
                <a:ea typeface="CCFindTheCreeper" pitchFamily="2" charset="0"/>
              </a:rPr>
              <a:t>:  Dental Safari returns</a:t>
            </a:r>
          </a:p>
          <a:p>
            <a:r>
              <a:rPr lang="en-US" sz="1100" b="1" dirty="0" smtClean="0">
                <a:latin typeface="CCFindTheCreeper" pitchFamily="2" charset="0"/>
                <a:ea typeface="CCFindTheCreeper" pitchFamily="2" charset="0"/>
              </a:rPr>
              <a:t>Tuesday, October 1</a:t>
            </a:r>
            <a:r>
              <a:rPr lang="en-US" sz="1100" b="1"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Fall pictures; progress reports go home</a:t>
            </a:r>
            <a:endParaRPr lang="en-US" sz="1100" dirty="0" smtClean="0">
              <a:latin typeface="CCFindTheCreeper" pitchFamily="2" charset="0"/>
              <a:ea typeface="CCFindTheCreeper" pitchFamily="2" charset="0"/>
            </a:endParaRPr>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775420" y="2225640"/>
            <a:ext cx="2133600" cy="400110"/>
          </a:xfrm>
          <a:prstGeom prst="rect">
            <a:avLst/>
          </a:prstGeom>
          <a:noFill/>
        </p:spPr>
        <p:txBody>
          <a:bodyPr wrap="square" rtlCol="0">
            <a:spAutoFit/>
          </a:bodyPr>
          <a:lstStyle/>
          <a:p>
            <a:pPr algn="ctr"/>
            <a:r>
              <a:rPr lang="en-US" sz="2000" b="1" dirty="0" smtClean="0">
                <a:latin typeface="CCAreYouForReal" pitchFamily="2" charset="0"/>
                <a:ea typeface="CCAreYouForReal" pitchFamily="2" charset="0"/>
              </a:rPr>
              <a:t>Reminders</a:t>
            </a:r>
            <a:endParaRPr lang="en-US" sz="2000" b="1" dirty="0">
              <a:latin typeface="CCAreYouForReal" pitchFamily="2" charset="0"/>
              <a:ea typeface="CCAreYouForReal" pitchFamily="2" charset="0"/>
            </a:endParaRPr>
          </a:p>
        </p:txBody>
      </p:sp>
      <p:sp>
        <p:nvSpPr>
          <p:cNvPr id="17" name="TextBox 16"/>
          <p:cNvSpPr txBox="1"/>
          <p:nvPr/>
        </p:nvSpPr>
        <p:spPr>
          <a:xfrm>
            <a:off x="464123" y="6701147"/>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101081" y="270930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031197" y="4152131"/>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endParaRPr lang="en-US" sz="1400" b="1" dirty="0">
              <a:latin typeface="CCAreYouForReal" pitchFamily="2" charset="0"/>
              <a:ea typeface="CCAreYouForReal" pitchFamily="2" charset="0"/>
            </a:endParaRPr>
          </a:p>
        </p:txBody>
      </p:sp>
      <p:sp>
        <p:nvSpPr>
          <p:cNvPr id="20" name="TextBox 19"/>
          <p:cNvSpPr txBox="1"/>
          <p:nvPr/>
        </p:nvSpPr>
        <p:spPr>
          <a:xfrm>
            <a:off x="4092116" y="6048800"/>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920802" y="6639592"/>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797391" y="7646958"/>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302</Words>
  <Application>Microsoft Office PowerPoint</Application>
  <PresentationFormat>On-screen Show (4:3)</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37</cp:revision>
  <cp:lastPrinted>2019-09-17T19:14:10Z</cp:lastPrinted>
  <dcterms:created xsi:type="dcterms:W3CDTF">2014-08-01T12:31:54Z</dcterms:created>
  <dcterms:modified xsi:type="dcterms:W3CDTF">2019-09-23T18:49:41Z</dcterms:modified>
</cp:coreProperties>
</file>